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0" r:id="rId1"/>
  </p:sldMasterIdLst>
  <p:notesMasterIdLst>
    <p:notesMasterId r:id="rId8"/>
  </p:notesMasterIdLst>
  <p:sldIdLst>
    <p:sldId id="287" r:id="rId2"/>
    <p:sldId id="288" r:id="rId3"/>
    <p:sldId id="289" r:id="rId4"/>
    <p:sldId id="290" r:id="rId5"/>
    <p:sldId id="291" r:id="rId6"/>
    <p:sldId id="292" r:id="rId7"/>
  </p:sldIdLst>
  <p:sldSz cx="12192000" cy="6858000"/>
  <p:notesSz cx="6797675" cy="9926638"/>
  <p:embeddedFontLst>
    <p:embeddedFont>
      <p:font typeface="Roboto Light" panose="02000000000000000000" pitchFamily="2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80929" autoAdjust="0"/>
  </p:normalViewPr>
  <p:slideViewPr>
    <p:cSldViewPr snapToGrid="0" snapToObjects="1">
      <p:cViewPr varScale="1">
        <p:scale>
          <a:sx n="60" d="100"/>
          <a:sy n="60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41F90-B056-814F-90B0-44A36A4ADB5D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7D72F-3E17-E34C-8F9E-17EDCCBB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5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Getting ready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 a room on campus for the event, on a day that most people will be available (i.e. not on a Wednesday evening if you know lots of your team are involved in sports societies!)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private Facebook event and make sure as many people attend as possible - say that you will be going through lots of really important fundraising information and so attendance is compulsory!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through the presentation to familiarise yourself with it, look at the notes at the bottom of each slide and for some guidance.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 then handouts – enough copies for everyone in your team.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Deliver the workshop!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Consider</a:t>
            </a:r>
            <a:r>
              <a:rPr lang="en-US" baseline="0" dirty="0" smtClean="0"/>
              <a:t> also organizing a social alongside it. For example, you could go to the SU for a few drinks once the workshop has finished.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03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through the ‘to do’ list and summer fundraising ideas on the handout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everyone into small groups – give them 5 minutes to try and think of some of their own summer fundraising ideas to add to the 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2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Split</a:t>
            </a:r>
            <a:r>
              <a:rPr lang="en-GB" baseline="0" dirty="0" smtClean="0"/>
              <a:t> the group into 4 teams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smtClean="0"/>
              <a:t>Follow </a:t>
            </a:r>
            <a:r>
              <a:rPr lang="en-GB" baseline="0" dirty="0" smtClean="0"/>
              <a:t>instructions above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Once everyone has had enough time to do this (20 mins max), move onto the next slide and get each team to pitch their event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82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Remind everyone of when the 80% (and</a:t>
            </a:r>
            <a:r>
              <a:rPr lang="en-US" baseline="0" dirty="0" smtClean="0"/>
              <a:t> ideally the 100% milestone) 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Emphasize that if you do not reach this milestone then we will not book your place and you will not be going on the trip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 remind everyone that even if they do reach the 80% milestone and we book their place on the trip, if they do not then also reach the 100% milestone then they will not be going on the trip!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If anyone has any concerns about reaching the milestones, get them to message the Students Against Meningitis page and we can discuss their options with them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Add your team total (can be found on your</a:t>
            </a:r>
            <a:r>
              <a:rPr lang="en-GB" baseline="0" dirty="0" smtClean="0"/>
              <a:t> everydayhero landing page)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Thank everyone for all of their hard work throughout the year – and let them know how valuable the money they have raised 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3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Remind everyone about any important trip information – such as getting all their vaccinations and kit sorted ASAP (Choose a Challenge can answer any questions about this that you may have)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We wish you the best of luck and hope you have an incredible time on your trip!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7D72F-3E17-E34C-8F9E-17EDCCBBED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4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3947" y="5963832"/>
            <a:ext cx="12375419" cy="979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8"/>
          <p:cNvSpPr/>
          <p:nvPr/>
        </p:nvSpPr>
        <p:spPr>
          <a:xfrm>
            <a:off x="-274590" y="-24276"/>
            <a:ext cx="5814212" cy="6967242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7465" h="6967242">
                <a:moveTo>
                  <a:pt x="40460" y="0"/>
                </a:moveTo>
                <a:lnTo>
                  <a:pt x="3997465" y="8092"/>
                </a:lnTo>
                <a:lnTo>
                  <a:pt x="2702740" y="6951058"/>
                </a:lnTo>
                <a:lnTo>
                  <a:pt x="64736" y="6967242"/>
                </a:lnTo>
                <a:lnTo>
                  <a:pt x="0" y="6967242"/>
                </a:lnTo>
                <a:lnTo>
                  <a:pt x="40460" y="0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1"/>
            <a:ext cx="6172200" cy="38036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738" y="1039869"/>
            <a:ext cx="5955001" cy="4940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738" y="1039869"/>
            <a:ext cx="5955001" cy="4940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370" y="1825626"/>
            <a:ext cx="5049431" cy="41889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B3C0-B41B-1B40-A2AE-BA98CC36DAEE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82FD-00B3-6B4B-B0DF-24E6CDE99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" y="6056026"/>
            <a:ext cx="12221980" cy="801974"/>
          </a:xfrm>
          <a:custGeom>
            <a:avLst/>
            <a:gdLst>
              <a:gd name="connsiteX0" fmla="*/ 9151495 w 9166485"/>
              <a:gd name="connsiteY0" fmla="*/ 0 h 801974"/>
              <a:gd name="connsiteX1" fmla="*/ 0 w 9166485"/>
              <a:gd name="connsiteY1" fmla="*/ 307299 h 801974"/>
              <a:gd name="connsiteX2" fmla="*/ 0 w 9166485"/>
              <a:gd name="connsiteY2" fmla="*/ 801974 h 801974"/>
              <a:gd name="connsiteX3" fmla="*/ 9166485 w 9166485"/>
              <a:gd name="connsiteY3" fmla="*/ 794479 h 801974"/>
              <a:gd name="connsiteX4" fmla="*/ 9151495 w 9166485"/>
              <a:gd name="connsiteY4" fmla="*/ 0 h 80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6485" h="801974">
                <a:moveTo>
                  <a:pt x="9151495" y="0"/>
                </a:moveTo>
                <a:lnTo>
                  <a:pt x="0" y="307299"/>
                </a:lnTo>
                <a:lnTo>
                  <a:pt x="0" y="801974"/>
                </a:lnTo>
                <a:lnTo>
                  <a:pt x="9166485" y="794479"/>
                </a:lnTo>
                <a:lnTo>
                  <a:pt x="9151495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285" y="365127"/>
            <a:ext cx="1686515" cy="7833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7582" y="6356352"/>
            <a:ext cx="244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C4D9B3C0-B41B-1B40-A2AE-BA98CC36DAEE}" type="datetimeFigureOut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653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43A82FD-00B3-6B4B-B0DF-24E6CDE999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8"/>
          <p:cNvSpPr/>
          <p:nvPr userDrawn="1"/>
        </p:nvSpPr>
        <p:spPr>
          <a:xfrm>
            <a:off x="-9993" y="6071016"/>
            <a:ext cx="12221980" cy="801974"/>
          </a:xfrm>
          <a:custGeom>
            <a:avLst/>
            <a:gdLst>
              <a:gd name="connsiteX0" fmla="*/ 9151495 w 9166485"/>
              <a:gd name="connsiteY0" fmla="*/ 0 h 801974"/>
              <a:gd name="connsiteX1" fmla="*/ 0 w 9166485"/>
              <a:gd name="connsiteY1" fmla="*/ 307299 h 801974"/>
              <a:gd name="connsiteX2" fmla="*/ 0 w 9166485"/>
              <a:gd name="connsiteY2" fmla="*/ 801974 h 801974"/>
              <a:gd name="connsiteX3" fmla="*/ 9166485 w 9166485"/>
              <a:gd name="connsiteY3" fmla="*/ 794479 h 801974"/>
              <a:gd name="connsiteX4" fmla="*/ 9151495 w 9166485"/>
              <a:gd name="connsiteY4" fmla="*/ 0 h 80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6485" h="801974">
                <a:moveTo>
                  <a:pt x="9151495" y="0"/>
                </a:moveTo>
                <a:lnTo>
                  <a:pt x="0" y="307299"/>
                </a:lnTo>
                <a:lnTo>
                  <a:pt x="0" y="801974"/>
                </a:lnTo>
                <a:lnTo>
                  <a:pt x="9166485" y="794479"/>
                </a:lnTo>
                <a:lnTo>
                  <a:pt x="9151495" y="0"/>
                </a:lnTo>
                <a:close/>
              </a:path>
            </a:pathLst>
          </a:custGeom>
          <a:gradFill flip="none" rotWithShape="1">
            <a:gsLst>
              <a:gs pos="51000">
                <a:schemeClr val="accent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285" y="365127"/>
            <a:ext cx="1686515" cy="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8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6457"/>
            <a:ext cx="12192001" cy="864266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-1" y="4548631"/>
            <a:ext cx="12241161" cy="2907243"/>
          </a:xfrm>
          <a:custGeom>
            <a:avLst/>
            <a:gdLst>
              <a:gd name="connsiteX0" fmla="*/ 0 w 9242854"/>
              <a:gd name="connsiteY0" fmla="*/ 3253946 h 3262184"/>
              <a:gd name="connsiteX1" fmla="*/ 0 w 9242854"/>
              <a:gd name="connsiteY1" fmla="*/ 782595 h 3262184"/>
              <a:gd name="connsiteX2" fmla="*/ 9242854 w 9242854"/>
              <a:gd name="connsiteY2" fmla="*/ 0 h 3262184"/>
              <a:gd name="connsiteX3" fmla="*/ 9209902 w 9242854"/>
              <a:gd name="connsiteY3" fmla="*/ 3262184 h 3262184"/>
              <a:gd name="connsiteX4" fmla="*/ 0 w 9242854"/>
              <a:gd name="connsiteY4" fmla="*/ 3253946 h 3262184"/>
              <a:gd name="connsiteX0" fmla="*/ 0 w 9209902"/>
              <a:gd name="connsiteY0" fmla="*/ 3253946 h 3262184"/>
              <a:gd name="connsiteX1" fmla="*/ 0 w 9209902"/>
              <a:gd name="connsiteY1" fmla="*/ 782595 h 3262184"/>
              <a:gd name="connsiteX2" fmla="*/ 9165216 w 9209902"/>
              <a:gd name="connsiteY2" fmla="*/ 0 h 3262184"/>
              <a:gd name="connsiteX3" fmla="*/ 9209902 w 9209902"/>
              <a:gd name="connsiteY3" fmla="*/ 3262184 h 3262184"/>
              <a:gd name="connsiteX4" fmla="*/ 0 w 9209902"/>
              <a:gd name="connsiteY4" fmla="*/ 3253946 h 3262184"/>
              <a:gd name="connsiteX0" fmla="*/ 0 w 9165216"/>
              <a:gd name="connsiteY0" fmla="*/ 3253946 h 3253946"/>
              <a:gd name="connsiteX1" fmla="*/ 0 w 9165216"/>
              <a:gd name="connsiteY1" fmla="*/ 782595 h 3253946"/>
              <a:gd name="connsiteX2" fmla="*/ 9165216 w 9165216"/>
              <a:gd name="connsiteY2" fmla="*/ 0 h 3253946"/>
              <a:gd name="connsiteX3" fmla="*/ 9097759 w 9165216"/>
              <a:gd name="connsiteY3" fmla="*/ 3135975 h 3253946"/>
              <a:gd name="connsiteX4" fmla="*/ 0 w 9165216"/>
              <a:gd name="connsiteY4" fmla="*/ 3253946 h 3253946"/>
              <a:gd name="connsiteX0" fmla="*/ 0 w 9165216"/>
              <a:gd name="connsiteY0" fmla="*/ 3253946 h 3271893"/>
              <a:gd name="connsiteX1" fmla="*/ 0 w 9165216"/>
              <a:gd name="connsiteY1" fmla="*/ 782595 h 3271893"/>
              <a:gd name="connsiteX2" fmla="*/ 9165216 w 9165216"/>
              <a:gd name="connsiteY2" fmla="*/ 0 h 3271893"/>
              <a:gd name="connsiteX3" fmla="*/ 9149518 w 9165216"/>
              <a:gd name="connsiteY3" fmla="*/ 3271893 h 3271893"/>
              <a:gd name="connsiteX4" fmla="*/ 0 w 9165216"/>
              <a:gd name="connsiteY4" fmla="*/ 3253946 h 32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216" h="3271893">
                <a:moveTo>
                  <a:pt x="0" y="3253946"/>
                </a:moveTo>
                <a:lnTo>
                  <a:pt x="0" y="782595"/>
                </a:lnTo>
                <a:lnTo>
                  <a:pt x="9165216" y="0"/>
                </a:lnTo>
                <a:cubicBezTo>
                  <a:pt x="9159983" y="1090631"/>
                  <a:pt x="9154751" y="2181262"/>
                  <a:pt x="9149518" y="3271893"/>
                </a:cubicBezTo>
                <a:lnTo>
                  <a:pt x="0" y="325394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838200" y="5399551"/>
            <a:ext cx="10734368" cy="128747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241322" y="5495901"/>
            <a:ext cx="10478729" cy="595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algn="r"/>
            <a:r>
              <a:rPr lang="en-US" sz="6600" b="1" dirty="0" smtClean="0">
                <a:solidFill>
                  <a:schemeClr val="bg1"/>
                </a:solidFill>
              </a:rPr>
              <a:t>Summer </a:t>
            </a:r>
          </a:p>
          <a:p>
            <a:pPr algn="r"/>
            <a:r>
              <a:rPr lang="en-US" sz="6600" b="1" dirty="0" smtClean="0">
                <a:solidFill>
                  <a:schemeClr val="bg1"/>
                </a:solidFill>
              </a:rPr>
              <a:t>Fundraising Workshop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24891" y="-26504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216" y="237307"/>
            <a:ext cx="1264886" cy="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352" y="-1283337"/>
            <a:ext cx="7381473" cy="984196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325" y="430469"/>
            <a:ext cx="5826219" cy="16002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+mn-lt"/>
              </a:rPr>
              <a:t>Summer Holidays</a:t>
            </a: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6398" y="2385534"/>
            <a:ext cx="4751835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 smtClean="0">
                <a:ea typeface="Roboto" panose="02000000000000000000" pitchFamily="2" charset="0"/>
                <a:cs typeface="Arial" panose="020B0604020202020204" pitchFamily="34" charset="0"/>
              </a:rPr>
              <a:t>Things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sharing your page!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sure you reach the 80% and 100% milestones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Chase up any promised donations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Empty and pay in money from collection tins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Thank everyone who has supported you so far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 training for your trek?</a:t>
            </a:r>
          </a:p>
          <a:p>
            <a:endParaRPr lang="en-GB" sz="1900" b="1" dirty="0">
              <a:solidFill>
                <a:srgbClr val="00ADA3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GB" sz="1900" b="1" dirty="0" smtClean="0">
                <a:solidFill>
                  <a:srgbClr val="00ADA3"/>
                </a:solidFill>
                <a:ea typeface="Roboto" panose="02000000000000000000" pitchFamily="2" charset="0"/>
                <a:cs typeface="Arial" panose="020B0604020202020204" pitchFamily="34" charset="0"/>
              </a:rPr>
              <a:t>Look at the Summer fundraising ideas on your handout. Can you think of any others? Get into small groups and share ideas!</a:t>
            </a:r>
          </a:p>
          <a:p>
            <a:endParaRPr lang="en-GB" dirty="0" smtClean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9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89" y="84204"/>
            <a:ext cx="10289209" cy="686859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325" y="138145"/>
            <a:ext cx="5826219" cy="16002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+mn-lt"/>
              </a:rPr>
              <a:t>Group Activity</a:t>
            </a: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4325" y="1861878"/>
            <a:ext cx="4823909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 smtClean="0">
                <a:solidFill>
                  <a:srgbClr val="00A3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into small groups and help each other to create a plan for your remaining fundraising!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How much have you raised so far</a:t>
            </a:r>
            <a:r>
              <a:rPr lang="en-GB" sz="2000" dirty="0" smtClean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  <a:p>
            <a:pPr>
              <a:defRPr/>
            </a:pP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How much do you have left to raise</a:t>
            </a:r>
            <a:r>
              <a:rPr lang="en-GB" sz="2000" dirty="0" smtClean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What fundraisers have you done that worked well and which others in your team might be able to replicate</a:t>
            </a:r>
            <a:r>
              <a:rPr lang="en-GB" sz="2000" dirty="0" smtClean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Which summer fundraising ideas on the handout might you be able to organise for over the holidays?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9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41" y="-197765"/>
            <a:ext cx="12941335" cy="727950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325" y="374959"/>
            <a:ext cx="5826219" cy="1600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  <a:latin typeface="+mn-lt"/>
              </a:rPr>
              <a:t>DON’T FORGET!</a:t>
            </a:r>
            <a:endParaRPr lang="en-US" sz="4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4325" y="2518300"/>
            <a:ext cx="482390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dirty="0" smtClean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Your 80% milestone is on:</a:t>
            </a:r>
          </a:p>
          <a:p>
            <a:pPr algn="ctr">
              <a:defRPr/>
            </a:pPr>
            <a:endParaRPr lang="en-GB" sz="3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5400" b="1" dirty="0" smtClean="0">
                <a:solidFill>
                  <a:srgbClr val="00A3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en-GB" sz="5400" b="1" dirty="0">
              <a:solidFill>
                <a:srgbClr val="00A3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9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273" y="5231265"/>
            <a:ext cx="4757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you fail to meet the </a:t>
            </a:r>
            <a:r>
              <a:rPr lang="en-GB" b="1" dirty="0">
                <a:solidFill>
                  <a:srgbClr val="7030A0"/>
                </a:solidFill>
                <a:ea typeface="Roboto Light" panose="02000000000000000000" pitchFamily="2" charset="0"/>
              </a:rPr>
              <a:t>80% and 100% milestones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your place will no longer be confirmed and you will unable to go on the trip.</a:t>
            </a:r>
            <a:endParaRPr lang="en-GB" b="1" dirty="0">
              <a:solidFill>
                <a:srgbClr val="FF0000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14" y="-28187"/>
            <a:ext cx="10486226" cy="699081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-285134" y="-68826"/>
            <a:ext cx="7074896" cy="7021624"/>
          </a:xfrm>
          <a:custGeom>
            <a:avLst/>
            <a:gdLst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02740 w 3997465"/>
              <a:gd name="connsiteY2" fmla="*/ 6951058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470312 w 3997465"/>
              <a:gd name="connsiteY2" fmla="*/ 594051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51059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266057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40460 w 3997465"/>
              <a:gd name="connsiteY0" fmla="*/ 0 h 6967242"/>
              <a:gd name="connsiteX1" fmla="*/ 3997465 w 3997465"/>
              <a:gd name="connsiteY1" fmla="*/ 8092 h 6967242"/>
              <a:gd name="connsiteX2" fmla="*/ 2766128 w 3997465"/>
              <a:gd name="connsiteY2" fmla="*/ 6960871 h 6967242"/>
              <a:gd name="connsiteX3" fmla="*/ 64736 w 3997465"/>
              <a:gd name="connsiteY3" fmla="*/ 6967242 h 6967242"/>
              <a:gd name="connsiteX4" fmla="*/ 0 w 3997465"/>
              <a:gd name="connsiteY4" fmla="*/ 6967242 h 6967242"/>
              <a:gd name="connsiteX5" fmla="*/ 40460 w 3997465"/>
              <a:gd name="connsiteY5" fmla="*/ 0 h 6967242"/>
              <a:gd name="connsiteX0" fmla="*/ 1111034 w 5068039"/>
              <a:gd name="connsiteY0" fmla="*/ 0 h 6977053"/>
              <a:gd name="connsiteX1" fmla="*/ 5068039 w 5068039"/>
              <a:gd name="connsiteY1" fmla="*/ 8092 h 6977053"/>
              <a:gd name="connsiteX2" fmla="*/ 3836702 w 5068039"/>
              <a:gd name="connsiteY2" fmla="*/ 6960871 h 6977053"/>
              <a:gd name="connsiteX3" fmla="*/ 1135310 w 5068039"/>
              <a:gd name="connsiteY3" fmla="*/ 6967242 h 6977053"/>
              <a:gd name="connsiteX4" fmla="*/ 0 w 5068039"/>
              <a:gd name="connsiteY4" fmla="*/ 6977053 h 6977053"/>
              <a:gd name="connsiteX5" fmla="*/ 1111034 w 5068039"/>
              <a:gd name="connsiteY5" fmla="*/ 0 h 6977053"/>
              <a:gd name="connsiteX0" fmla="*/ 33417 w 5068039"/>
              <a:gd name="connsiteY0" fmla="*/ 0 h 7006486"/>
              <a:gd name="connsiteX1" fmla="*/ 5068039 w 5068039"/>
              <a:gd name="connsiteY1" fmla="*/ 37525 h 7006486"/>
              <a:gd name="connsiteX2" fmla="*/ 3836702 w 5068039"/>
              <a:gd name="connsiteY2" fmla="*/ 6990304 h 7006486"/>
              <a:gd name="connsiteX3" fmla="*/ 1135310 w 5068039"/>
              <a:gd name="connsiteY3" fmla="*/ 6996675 h 7006486"/>
              <a:gd name="connsiteX4" fmla="*/ 0 w 5068039"/>
              <a:gd name="connsiteY4" fmla="*/ 7006486 h 7006486"/>
              <a:gd name="connsiteX5" fmla="*/ 33417 w 5068039"/>
              <a:gd name="connsiteY5" fmla="*/ 0 h 70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039" h="7006486">
                <a:moveTo>
                  <a:pt x="33417" y="0"/>
                </a:moveTo>
                <a:lnTo>
                  <a:pt x="5068039" y="37525"/>
                </a:lnTo>
                <a:lnTo>
                  <a:pt x="3836702" y="6990304"/>
                </a:lnTo>
                <a:lnTo>
                  <a:pt x="1135310" y="6996675"/>
                </a:lnTo>
                <a:lnTo>
                  <a:pt x="0" y="7006486"/>
                </a:lnTo>
                <a:lnTo>
                  <a:pt x="33417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03922" y="-3932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5106" y="962399"/>
            <a:ext cx="5826219" cy="16002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  <a:latin typeface="+mn-lt"/>
              </a:rPr>
              <a:t>THANK YOU!</a:t>
            </a:r>
            <a:r>
              <a:rPr lang="en-US" sz="4400" b="1" dirty="0" smtClean="0">
                <a:solidFill>
                  <a:schemeClr val="accent1"/>
                </a:solidFill>
                <a:latin typeface="+mn-lt"/>
              </a:rPr>
              <a:t/>
            </a:r>
            <a:br>
              <a:rPr lang="en-US" sz="4400" b="1" dirty="0" smtClean="0">
                <a:solidFill>
                  <a:schemeClr val="accent1"/>
                </a:solidFill>
                <a:latin typeface="+mn-lt"/>
              </a:rPr>
            </a:br>
            <a:endParaRPr lang="en-US" sz="4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74" y="2691356"/>
            <a:ext cx="3657063" cy="404513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-285135" y="-49161"/>
            <a:ext cx="7089058" cy="1081548"/>
          </a:xfrm>
          <a:custGeom>
            <a:avLst/>
            <a:gdLst>
              <a:gd name="connsiteX0" fmla="*/ 5545394 w 5545394"/>
              <a:gd name="connsiteY0" fmla="*/ 29496 h 1081548"/>
              <a:gd name="connsiteX1" fmla="*/ 5545394 w 5545394"/>
              <a:gd name="connsiteY1" fmla="*/ 29496 h 1081548"/>
              <a:gd name="connsiteX2" fmla="*/ 0 w 5545394"/>
              <a:gd name="connsiteY2" fmla="*/ 1081548 h 1081548"/>
              <a:gd name="connsiteX3" fmla="*/ 19665 w 5545394"/>
              <a:gd name="connsiteY3" fmla="*/ 0 h 1081548"/>
              <a:gd name="connsiteX4" fmla="*/ 5545394 w 5545394"/>
              <a:gd name="connsiteY4" fmla="*/ 29496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94" h="1081548">
                <a:moveTo>
                  <a:pt x="5545394" y="29496"/>
                </a:moveTo>
                <a:lnTo>
                  <a:pt x="5545394" y="29496"/>
                </a:lnTo>
                <a:lnTo>
                  <a:pt x="0" y="1081548"/>
                </a:lnTo>
                <a:lnTo>
                  <a:pt x="19665" y="0"/>
                </a:lnTo>
                <a:lnTo>
                  <a:pt x="5545394" y="2949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88" y="374959"/>
            <a:ext cx="1264886" cy="7833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81533" y="4406802"/>
            <a:ext cx="48472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ea typeface="Roboto" panose="02000000000000000000" pitchFamily="2" charset="0"/>
                <a:cs typeface="Arial" panose="020B0604020202020204" pitchFamily="34" charset="0"/>
              </a:rPr>
              <a:t>Your money will have a huge impact in helping us to achieve our goal of a world free from meningitis and septicaemia by funding life-saving research and allowing us to continue to support families who have been affected by the disease.</a:t>
            </a:r>
            <a:endParaRPr lang="en-GB" sz="19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434" y="2153194"/>
            <a:ext cx="384921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dirty="0" smtClean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For raising and incredible</a:t>
            </a:r>
            <a:endParaRPr lang="en-GB" sz="19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9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19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667" y="2782396"/>
            <a:ext cx="49925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00ADA3"/>
                </a:solidFill>
                <a:ea typeface="Roboto" panose="02000000000000000000" pitchFamily="2" charset="0"/>
                <a:cs typeface="Arial" panose="020B0604020202020204" pitchFamily="34" charset="0"/>
              </a:rPr>
              <a:t>£________</a:t>
            </a:r>
            <a:endParaRPr lang="en-GB" sz="66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GB" sz="66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1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" y="-672127"/>
            <a:ext cx="12192002" cy="812800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-1" y="4548631"/>
            <a:ext cx="12241161" cy="2907243"/>
          </a:xfrm>
          <a:custGeom>
            <a:avLst/>
            <a:gdLst>
              <a:gd name="connsiteX0" fmla="*/ 0 w 9242854"/>
              <a:gd name="connsiteY0" fmla="*/ 3253946 h 3262184"/>
              <a:gd name="connsiteX1" fmla="*/ 0 w 9242854"/>
              <a:gd name="connsiteY1" fmla="*/ 782595 h 3262184"/>
              <a:gd name="connsiteX2" fmla="*/ 9242854 w 9242854"/>
              <a:gd name="connsiteY2" fmla="*/ 0 h 3262184"/>
              <a:gd name="connsiteX3" fmla="*/ 9209902 w 9242854"/>
              <a:gd name="connsiteY3" fmla="*/ 3262184 h 3262184"/>
              <a:gd name="connsiteX4" fmla="*/ 0 w 9242854"/>
              <a:gd name="connsiteY4" fmla="*/ 3253946 h 3262184"/>
              <a:gd name="connsiteX0" fmla="*/ 0 w 9209902"/>
              <a:gd name="connsiteY0" fmla="*/ 3253946 h 3262184"/>
              <a:gd name="connsiteX1" fmla="*/ 0 w 9209902"/>
              <a:gd name="connsiteY1" fmla="*/ 782595 h 3262184"/>
              <a:gd name="connsiteX2" fmla="*/ 9165216 w 9209902"/>
              <a:gd name="connsiteY2" fmla="*/ 0 h 3262184"/>
              <a:gd name="connsiteX3" fmla="*/ 9209902 w 9209902"/>
              <a:gd name="connsiteY3" fmla="*/ 3262184 h 3262184"/>
              <a:gd name="connsiteX4" fmla="*/ 0 w 9209902"/>
              <a:gd name="connsiteY4" fmla="*/ 3253946 h 3262184"/>
              <a:gd name="connsiteX0" fmla="*/ 0 w 9165216"/>
              <a:gd name="connsiteY0" fmla="*/ 3253946 h 3253946"/>
              <a:gd name="connsiteX1" fmla="*/ 0 w 9165216"/>
              <a:gd name="connsiteY1" fmla="*/ 782595 h 3253946"/>
              <a:gd name="connsiteX2" fmla="*/ 9165216 w 9165216"/>
              <a:gd name="connsiteY2" fmla="*/ 0 h 3253946"/>
              <a:gd name="connsiteX3" fmla="*/ 9097759 w 9165216"/>
              <a:gd name="connsiteY3" fmla="*/ 3135975 h 3253946"/>
              <a:gd name="connsiteX4" fmla="*/ 0 w 9165216"/>
              <a:gd name="connsiteY4" fmla="*/ 3253946 h 3253946"/>
              <a:gd name="connsiteX0" fmla="*/ 0 w 9165216"/>
              <a:gd name="connsiteY0" fmla="*/ 3253946 h 3271893"/>
              <a:gd name="connsiteX1" fmla="*/ 0 w 9165216"/>
              <a:gd name="connsiteY1" fmla="*/ 782595 h 3271893"/>
              <a:gd name="connsiteX2" fmla="*/ 9165216 w 9165216"/>
              <a:gd name="connsiteY2" fmla="*/ 0 h 3271893"/>
              <a:gd name="connsiteX3" fmla="*/ 9149518 w 9165216"/>
              <a:gd name="connsiteY3" fmla="*/ 3271893 h 3271893"/>
              <a:gd name="connsiteX4" fmla="*/ 0 w 9165216"/>
              <a:gd name="connsiteY4" fmla="*/ 3253946 h 327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5216" h="3271893">
                <a:moveTo>
                  <a:pt x="0" y="3253946"/>
                </a:moveTo>
                <a:lnTo>
                  <a:pt x="0" y="782595"/>
                </a:lnTo>
                <a:lnTo>
                  <a:pt x="9165216" y="0"/>
                </a:lnTo>
                <a:cubicBezTo>
                  <a:pt x="9159983" y="1090631"/>
                  <a:pt x="9154751" y="2181262"/>
                  <a:pt x="9149518" y="3271893"/>
                </a:cubicBezTo>
                <a:lnTo>
                  <a:pt x="0" y="3253946"/>
                </a:ln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5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838200" y="5399551"/>
            <a:ext cx="10734368" cy="128747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24578" y="5505402"/>
            <a:ext cx="11720051" cy="595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algn="r"/>
            <a:r>
              <a:rPr lang="en-US" sz="5400" b="1" dirty="0" smtClean="0">
                <a:solidFill>
                  <a:schemeClr val="bg1"/>
                </a:solidFill>
              </a:rPr>
              <a:t>GOOD LUCK</a:t>
            </a:r>
          </a:p>
          <a:p>
            <a:pPr algn="r"/>
            <a:r>
              <a:rPr lang="en-US" sz="5400" b="1" dirty="0" smtClean="0">
                <a:solidFill>
                  <a:schemeClr val="bg1"/>
                </a:solidFill>
              </a:rPr>
              <a:t>We hope you enjoy your adventure!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524891" y="-265049"/>
            <a:ext cx="5456903" cy="2713703"/>
          </a:xfrm>
          <a:custGeom>
            <a:avLst/>
            <a:gdLst>
              <a:gd name="connsiteX0" fmla="*/ 0 w 3893574"/>
              <a:gd name="connsiteY0" fmla="*/ 19664 h 2713703"/>
              <a:gd name="connsiteX1" fmla="*/ 0 w 3893574"/>
              <a:gd name="connsiteY1" fmla="*/ 19664 h 2713703"/>
              <a:gd name="connsiteX2" fmla="*/ 3893574 w 3893574"/>
              <a:gd name="connsiteY2" fmla="*/ 2713703 h 2713703"/>
              <a:gd name="connsiteX3" fmla="*/ 3873909 w 3893574"/>
              <a:gd name="connsiteY3" fmla="*/ 0 h 2713703"/>
              <a:gd name="connsiteX4" fmla="*/ 0 w 3893574"/>
              <a:gd name="connsiteY4" fmla="*/ 19664 h 271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3574" h="2713703">
                <a:moveTo>
                  <a:pt x="0" y="19664"/>
                </a:moveTo>
                <a:lnTo>
                  <a:pt x="0" y="19664"/>
                </a:lnTo>
                <a:lnTo>
                  <a:pt x="3893574" y="2713703"/>
                </a:lnTo>
                <a:lnTo>
                  <a:pt x="3873909" y="0"/>
                </a:lnTo>
                <a:lnTo>
                  <a:pt x="0" y="1966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216" y="237307"/>
            <a:ext cx="1264886" cy="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F">
  <a:themeElements>
    <a:clrScheme name="MRF FINAL">
      <a:dk1>
        <a:srgbClr val="191919"/>
      </a:dk1>
      <a:lt1>
        <a:srgbClr val="FFFFFF"/>
      </a:lt1>
      <a:dk2>
        <a:srgbClr val="191919"/>
      </a:dk2>
      <a:lt2>
        <a:srgbClr val="E7E6E6"/>
      </a:lt2>
      <a:accent1>
        <a:srgbClr val="582C83"/>
      </a:accent1>
      <a:accent2>
        <a:srgbClr val="D22630"/>
      </a:accent2>
      <a:accent3>
        <a:srgbClr val="0AA3AD"/>
      </a:accent3>
      <a:accent4>
        <a:srgbClr val="F2A900"/>
      </a:accent4>
      <a:accent5>
        <a:srgbClr val="3A5DC3"/>
      </a:accent5>
      <a:accent6>
        <a:srgbClr val="A5A5A5"/>
      </a:accent6>
      <a:hlink>
        <a:srgbClr val="582C83"/>
      </a:hlink>
      <a:folHlink>
        <a:srgbClr val="3A5D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496A6E41-BA07-DC4F-A2F8-5F8FDC84D580}" vid="{EBAE8E76-1FE9-7242-8659-0612872799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MRF</Template>
  <TotalTime>880</TotalTime>
  <Words>677</Words>
  <Application>Microsoft Office PowerPoint</Application>
  <PresentationFormat>Widescreen</PresentationFormat>
  <Paragraphs>66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Roboto Light</vt:lpstr>
      <vt:lpstr>Calibri</vt:lpstr>
      <vt:lpstr>Roboto</vt:lpstr>
      <vt:lpstr>Arial</vt:lpstr>
      <vt:lpstr>MRF</vt:lpstr>
      <vt:lpstr>PowerPoint Presentation</vt:lpstr>
      <vt:lpstr>Summer Holidays</vt:lpstr>
      <vt:lpstr>Group Activity</vt:lpstr>
      <vt:lpstr>DON’T FORGET!</vt:lpstr>
      <vt:lpstr>THANK YOU!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PowerPoint</dc:title>
  <dc:creator>Microsoft Office User</dc:creator>
  <cp:lastModifiedBy>Jenny Robinson</cp:lastModifiedBy>
  <cp:revision>64</cp:revision>
  <cp:lastPrinted>2017-12-13T16:26:27Z</cp:lastPrinted>
  <dcterms:created xsi:type="dcterms:W3CDTF">2017-11-04T15:47:17Z</dcterms:created>
  <dcterms:modified xsi:type="dcterms:W3CDTF">2019-05-10T12:21:24Z</dcterms:modified>
  <cp:contentStatus/>
</cp:coreProperties>
</file>